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1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1" r:id="rId3"/>
    <p:sldMasterId id="2147483683" r:id="rId4"/>
    <p:sldMasterId id="2147483686" r:id="rId5"/>
    <p:sldMasterId id="2147483689" r:id="rId6"/>
    <p:sldMasterId id="2147483691" r:id="rId7"/>
    <p:sldMasterId id="2147483694" r:id="rId8"/>
    <p:sldMasterId id="2147483698" r:id="rId9"/>
    <p:sldMasterId id="2147483701" r:id="rId10"/>
    <p:sldMasterId id="2147483705" r:id="rId11"/>
    <p:sldMasterId id="2147483714" r:id="rId12"/>
    <p:sldMasterId id="2147483755" r:id="rId13"/>
    <p:sldMasterId id="2147483763" r:id="rId14"/>
  </p:sldMasterIdLst>
  <p:notesMasterIdLst>
    <p:notesMasterId r:id="rId18"/>
  </p:notesMasterIdLst>
  <p:handoutMasterIdLst>
    <p:handoutMasterId r:id="rId19"/>
  </p:handoutMasterIdLst>
  <p:sldIdLst>
    <p:sldId id="271" r:id="rId15"/>
    <p:sldId id="272" r:id="rId16"/>
    <p:sldId id="35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013C5A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>
      <p:cViewPr varScale="1">
        <p:scale>
          <a:sx n="62" d="100"/>
          <a:sy n="62" d="100"/>
        </p:scale>
        <p:origin x="140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7B5D5-5746-48A5-9F3B-46F85E9E5194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A182-A30A-48E9-B9FB-EDC629CB9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49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6F68-69C1-4453-8B40-6FB3E9655697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F899A-0735-421A-A72E-6DAFD9E202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6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9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1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3313" y="3059036"/>
            <a:ext cx="6937513" cy="704850"/>
          </a:xfrm>
          <a:prstGeom prst="rect">
            <a:avLst/>
          </a:prstGeom>
          <a:solidFill>
            <a:srgbClr val="013C5A"/>
          </a:solidFill>
          <a:ln>
            <a:solidFill>
              <a:srgbClr val="013C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59036"/>
            <a:ext cx="5416248" cy="417016"/>
          </a:xfrm>
          <a:effectLst/>
        </p:spPr>
        <p:txBody>
          <a:bodyPr bIns="0">
            <a:noAutofit/>
          </a:bodyPr>
          <a:lstStyle>
            <a:lvl1pPr algn="l">
              <a:defRPr sz="2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5416248" cy="258686"/>
          </a:xfrm>
        </p:spPr>
        <p:txBody>
          <a:bodyPr tIns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934200" y="3059036"/>
            <a:ext cx="2206487" cy="704850"/>
            <a:chOff x="6934200" y="3059036"/>
            <a:chExt cx="2206487" cy="704850"/>
          </a:xfrm>
        </p:grpSpPr>
        <p:sp>
          <p:nvSpPr>
            <p:cNvPr id="7" name="Rectangle 6"/>
            <p:cNvSpPr/>
            <p:nvPr userDrawn="1"/>
          </p:nvSpPr>
          <p:spPr>
            <a:xfrm>
              <a:off x="6934200" y="3059036"/>
              <a:ext cx="2206487" cy="7048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1549" y="3171916"/>
              <a:ext cx="1891787" cy="4790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375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>
            <a:lvl1pPr algn="l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Template 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A27-C437-4360-91BE-B24E9300E233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015A-15EB-49D6-B95A-1B4BECA742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1143000"/>
            <a:ext cx="8229600" cy="5029200"/>
          </a:xfrm>
        </p:spPr>
        <p:txBody>
          <a:bodyPr>
            <a:normAutofit/>
          </a:bodyPr>
          <a:lstStyle>
            <a:lvl1pPr marL="685800" indent="-342900">
              <a:buFont typeface="Arial" panose="020B0604020202020204" pitchFamily="34" charset="0"/>
              <a:buChar char="•"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Colors:</a:t>
            </a:r>
          </a:p>
          <a:p>
            <a:pPr lvl="1"/>
            <a:r>
              <a:rPr lang="en-US" dirty="0" smtClean="0"/>
              <a:t>BLUE = RGB 1,60,90</a:t>
            </a:r>
          </a:p>
          <a:p>
            <a:pPr lvl="1"/>
            <a:r>
              <a:rPr lang="en-US" dirty="0" smtClean="0"/>
              <a:t>RED = RGB 225,39,38</a:t>
            </a:r>
          </a:p>
          <a:p>
            <a:pPr lvl="0"/>
            <a:r>
              <a:rPr lang="en-US" dirty="0" smtClean="0"/>
              <a:t>Type:</a:t>
            </a:r>
          </a:p>
          <a:p>
            <a:pPr lvl="1"/>
            <a:r>
              <a:rPr lang="en-US" dirty="0" smtClean="0"/>
              <a:t>Header: Arial, 32pt, White, Left Aligned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en-US" dirty="0" smtClean="0"/>
              <a:t>Bullets: Arial, 24pt, Black, Left Aligned, Bullet = Red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US" dirty="0" smtClean="0"/>
          </a:p>
          <a:p>
            <a:pPr lvl="0"/>
            <a:r>
              <a:rPr lang="en-US" dirty="0" smtClean="0"/>
              <a:t>Artwork:</a:t>
            </a:r>
          </a:p>
          <a:p>
            <a:pPr lvl="0"/>
            <a:r>
              <a:rPr lang="en-US" dirty="0" smtClean="0"/>
              <a:t>HORTON_LOGO_302sm_051514_notag.jpg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33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Blue 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30531" y="855233"/>
            <a:ext cx="6999316" cy="403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941" b="0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 (Optional)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1130012" y="1339327"/>
            <a:ext cx="6882938" cy="52040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95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Blu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1172095" y="556708"/>
            <a:ext cx="6882938" cy="47602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Blu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1172095" y="556708"/>
            <a:ext cx="6882938" cy="47602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78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Blu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1172095" y="556708"/>
            <a:ext cx="6882938" cy="47602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5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Blue 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30531" y="855233"/>
            <a:ext cx="6999316" cy="403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941" b="0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 (Optional)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1130012" y="1339327"/>
            <a:ext cx="6882938" cy="52040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46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Green 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30531" y="855233"/>
            <a:ext cx="6999316" cy="403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941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2pPr>
            <a:lvl3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3pPr>
            <a:lvl4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4pPr>
            <a:lvl5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5pPr>
          </a:lstStyle>
          <a:p>
            <a:pPr lvl="0"/>
            <a:r>
              <a:rPr lang="en-US" dirty="0" smtClean="0"/>
              <a:t>Slide Title (Optional)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1130012" y="1339327"/>
            <a:ext cx="6882938" cy="5204012"/>
          </a:xfrm>
          <a:prstGeom prst="rect">
            <a:avLst/>
          </a:prstGeom>
        </p:spPr>
        <p:txBody>
          <a:bodyPr vert="horz"/>
          <a:lstStyle>
            <a:lvl1pPr marL="306609" indent="-306609">
              <a:spcBef>
                <a:spcPts val="21"/>
              </a:spcBef>
              <a:buFont typeface="Arial" pitchFamily="34" charset="0"/>
              <a:buChar char="•"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6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30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Blue 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30531" y="855233"/>
            <a:ext cx="6999316" cy="403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941" b="0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 (Optional)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1130012" y="1339327"/>
            <a:ext cx="6882938" cy="52040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22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- Green 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30531" y="855233"/>
            <a:ext cx="6999316" cy="403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941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2pPr>
            <a:lvl3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3pPr>
            <a:lvl4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4pPr>
            <a:lvl5pPr>
              <a:defRPr sz="1941" b="0" i="0">
                <a:solidFill>
                  <a:schemeClr val="bg1"/>
                </a:solidFill>
                <a:latin typeface="Museo Sans 500"/>
                <a:cs typeface="Museo Sans 500"/>
              </a:defRPr>
            </a:lvl5pPr>
          </a:lstStyle>
          <a:p>
            <a:pPr lvl="0"/>
            <a:r>
              <a:rPr lang="en-US" dirty="0" smtClean="0"/>
              <a:t>Slide Title (Optional)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1130012" y="1339327"/>
            <a:ext cx="6882938" cy="5204012"/>
          </a:xfrm>
          <a:prstGeom prst="rect">
            <a:avLst/>
          </a:prstGeom>
        </p:spPr>
        <p:txBody>
          <a:bodyPr vert="horz"/>
          <a:lstStyle>
            <a:lvl1pPr marL="306609" indent="-306609">
              <a:spcBef>
                <a:spcPts val="21"/>
              </a:spcBef>
              <a:buFont typeface="Arial" pitchFamily="34" charset="0"/>
              <a:buChar char="•"/>
              <a:defRPr sz="1677">
                <a:solidFill>
                  <a:srgbClr val="0054A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55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09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A182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8560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476"/>
            <a:ext cx="8229600" cy="2019300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544763"/>
            <a:ext cx="8229598" cy="63976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4"/>
          </p:nvPr>
        </p:nvSpPr>
        <p:spPr>
          <a:xfrm>
            <a:off x="457199" y="1552575"/>
            <a:ext cx="8229599" cy="6096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A182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684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4619625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2714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174875"/>
            <a:ext cx="40386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648200" y="2174875"/>
            <a:ext cx="4038600" cy="3895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490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211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676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574"/>
            <a:ext cx="8229599" cy="644525"/>
          </a:xfrm>
        </p:spPr>
        <p:txBody>
          <a:bodyPr anchor="t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667125" y="1435100"/>
            <a:ext cx="5019674" cy="46910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783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68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6325"/>
            <a:ext cx="5486400" cy="3651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077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A182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02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476"/>
            <a:ext cx="8229600" cy="2019300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544763"/>
            <a:ext cx="8229598" cy="63976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4"/>
          </p:nvPr>
        </p:nvSpPr>
        <p:spPr>
          <a:xfrm>
            <a:off x="457199" y="1552575"/>
            <a:ext cx="8229599" cy="6096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A182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5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4619625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439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174875"/>
            <a:ext cx="40386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648200" y="2174875"/>
            <a:ext cx="4038600" cy="3895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81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04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42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574"/>
            <a:ext cx="8229599" cy="644525"/>
          </a:xfrm>
        </p:spPr>
        <p:txBody>
          <a:bodyPr anchor="t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667125" y="1435100"/>
            <a:ext cx="5019674" cy="46910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23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6325"/>
            <a:ext cx="5486400" cy="3651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C57-BA07-436C-908C-99968134F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7000875" cy="57150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93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FFAC47-9B83-451D-817A-E6548EE62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6059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547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BE8024-3255-43A6-B8F9-5C78839C1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42147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686"/>
            <a:ext cx="5325608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704FB82-769C-471D-ADE1-EB9067A41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0620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686"/>
            <a:ext cx="5325608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A8E84D-F939-4C7A-9921-4FE7F3A32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0960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E043278-C868-4D86-8244-AD3DBD16DC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6864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42900" y="1600200"/>
            <a:ext cx="8382000" cy="4876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686"/>
            <a:ext cx="5325608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5B2E4F-6E5C-41C8-B281-CF536E7694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67759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2758D-6BA2-4BF3-8AEE-6FBC3D290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89099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4C8AD3-58E8-4108-963F-56FA58D93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79950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686"/>
            <a:ext cx="5325608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9EB0ED0-763F-4456-8AF8-91DA7FFAB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9150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686"/>
            <a:ext cx="5325608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73028A-FE2A-4A72-B617-87EA646060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60983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06AB33-607B-4817-A335-4AF671868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163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00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42900" y="1600200"/>
            <a:ext cx="8382000" cy="4876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686"/>
            <a:ext cx="5325608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buClr>
                <a:srgbClr val="3E4C58"/>
              </a:buClr>
              <a:defRPr>
                <a:ea typeface="ＭＳ Ｐゴシック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FC18ED-7A4A-4A7F-B184-540F7F46E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78723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42913" y="6502400"/>
            <a:ext cx="261937" cy="246063"/>
          </a:xfrm>
          <a:prstGeom prst="rect">
            <a:avLst/>
          </a:prstGeom>
          <a:solidFill>
            <a:schemeClr val="accent3"/>
          </a:solidFill>
        </p:spPr>
        <p:txBody>
          <a:bodyPr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379413"/>
            <a:ext cx="9906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1"/>
          <p:cNvSpPr txBox="1">
            <a:spLocks/>
          </p:cNvSpPr>
          <p:nvPr userDrawn="1"/>
        </p:nvSpPr>
        <p:spPr>
          <a:xfrm>
            <a:off x="371475" y="6503988"/>
            <a:ext cx="390525" cy="914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Aft>
                <a:spcPct val="0"/>
              </a:spcAft>
              <a:defRPr/>
            </a:pPr>
            <a:fld id="{0C66F624-424C-4C15-B13D-657C4B95774E}" type="slidenum">
              <a:rPr lang="en-US" sz="900" b="1" smtClean="0">
                <a:solidFill>
                  <a:srgbClr val="FFFFFF"/>
                </a:solidFill>
              </a:rPr>
              <a:pPr algn="ctr" fontAlgn="base">
                <a:spcAft>
                  <a:spcPct val="0"/>
                </a:spcAft>
                <a:defRPr/>
              </a:pPr>
              <a:t>‹#›</a:t>
            </a:fld>
            <a:endParaRPr lang="en-US" sz="900" b="1" dirty="0">
              <a:solidFill>
                <a:srgbClr val="FFFFFF"/>
              </a:solidFill>
            </a:endParaRP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16492" y="291812"/>
            <a:ext cx="6603859" cy="52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16492" y="683286"/>
            <a:ext cx="6541860" cy="52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00124" y="1447800"/>
            <a:ext cx="6619875" cy="914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buClr>
                <a:schemeClr val="accent1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30000"/>
              </a:lnSpc>
              <a:buClr>
                <a:schemeClr val="accent1"/>
              </a:buCl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30000"/>
              </a:lnSpc>
              <a:buClr>
                <a:schemeClr val="accent1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30000"/>
              </a:lnSpc>
              <a:buClr>
                <a:schemeClr val="accent1"/>
              </a:buCl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30000"/>
              </a:lnSpc>
              <a:buClr>
                <a:schemeClr val="accent1"/>
              </a:buCl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2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5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rgbClr val="013C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7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41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9" Type="http://schemas.openxmlformats.org/officeDocument/2006/relationships/image" Target="../media/image9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" y="0"/>
            <a:ext cx="9128567" cy="9855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6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692BC-2B80-48F9-81CB-35D02278568F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ECA5-D830-445F-A87C-1184A28CA2F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6970"/>
            <a:ext cx="1891787" cy="47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7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1272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12726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1272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12726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12726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7" name="Picture 6" descr="SupVision_PPT-Slide1BG_1-15-14(Green).jp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1530849"/>
              <a:ext cx="10058400" cy="62415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 descr="SupVision_PPT-HorizLogo_Color_1-10-14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281" y="119530"/>
            <a:ext cx="1925045" cy="5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5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</p:sldLayoutIdLst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5966" y="6356350"/>
            <a:ext cx="440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5121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6E24EC57-BA07-436C-908C-99968134F27F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rgbClr val="A18252"/>
          </a:solidFill>
          <a:ln>
            <a:noFill/>
          </a:ln>
          <a:effectLst>
            <a:outerShdw blurRad="203200" dist="23000" dir="5580000" rotWithShape="0">
              <a:schemeClr val="tx1">
                <a:lumMod val="65000"/>
                <a:lumOff val="35000"/>
                <a:alpha val="57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SY_rev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43800" y="321724"/>
            <a:ext cx="1404335" cy="27904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127000"/>
            <a:ext cx="9144000" cy="1588"/>
          </a:xfrm>
          <a:prstGeom prst="line">
            <a:avLst/>
          </a:prstGeom>
          <a:ln w="825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39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xStyles>
    <p:titleStyle>
      <a:lvl1pPr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None/>
        <a:defRPr sz="2400" kern="1200">
          <a:solidFill>
            <a:srgbClr val="B5121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SzPct val="80000"/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—"/>
        <a:defRPr sz="160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3512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55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5966" y="6356350"/>
            <a:ext cx="440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5121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6E24EC57-BA07-436C-908C-99968134F27F}" type="slidenum">
              <a:rPr lang="en-US" smtClean="0"/>
              <a:pPr defTabSz="457200"/>
              <a:t>‹#›</a:t>
            </a:fld>
            <a:endParaRPr lang="en-US" dirty="0"/>
          </a:p>
        </p:txBody>
      </p:sp>
      <p:pic>
        <p:nvPicPr>
          <p:cNvPr id="9" name="Picture 8" descr="SY_rev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43800" y="321724"/>
            <a:ext cx="1404335" cy="2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1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None/>
        <a:defRPr sz="2400" kern="1200">
          <a:solidFill>
            <a:srgbClr val="B5121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SzPct val="80000"/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—"/>
        <a:defRPr sz="160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0900" y="1946275"/>
            <a:ext cx="75184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913"/>
            <a:ext cx="5326062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02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21400" y="6632575"/>
            <a:ext cx="28956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defRPr sz="800" b="1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1802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388" y="6599238"/>
            <a:ext cx="381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defRPr sz="900" b="1">
                <a:solidFill>
                  <a:srgbClr val="1D2425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222AA3-0BEC-429C-8A16-988EE924D4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8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rgbClr val="2B7434"/>
        </a:buClr>
        <a:buSzPct val="9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2pPr>
      <a:lvl3pPr marL="914400" indent="-17145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j-lt"/>
        </a:defRPr>
      </a:lvl3pPr>
      <a:lvl4pPr marL="1257300" indent="-17145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j-lt"/>
        </a:defRPr>
      </a:lvl4pPr>
      <a:lvl5pPr marL="1714500" indent="-1714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j-lt"/>
        </a:defRPr>
      </a:lvl5pPr>
      <a:lvl6pPr marL="21717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6pPr>
      <a:lvl7pPr marL="26289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7pPr>
      <a:lvl8pPr marL="30861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8pPr>
      <a:lvl9pPr marL="35433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0900" y="1946275"/>
            <a:ext cx="75184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188913"/>
            <a:ext cx="5326062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02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21400" y="6632575"/>
            <a:ext cx="28956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defRPr sz="800" b="1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2013 United HealthCare Services, Inc.</a:t>
            </a:r>
          </a:p>
        </p:txBody>
      </p:sp>
      <p:sp>
        <p:nvSpPr>
          <p:cNvPr id="1802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388" y="6599238"/>
            <a:ext cx="381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defRPr sz="900" b="1">
                <a:solidFill>
                  <a:srgbClr val="1D2425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10AA5-E952-4107-A563-0196D756AF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5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rgbClr val="2B7434"/>
        </a:buClr>
        <a:buSzPct val="9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2pPr>
      <a:lvl3pPr marL="914400" indent="-17145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j-lt"/>
        </a:defRPr>
      </a:lvl3pPr>
      <a:lvl4pPr marL="1257300" indent="-17145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j-lt"/>
        </a:defRPr>
      </a:lvl4pPr>
      <a:lvl5pPr marL="1714500" indent="-1714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j-lt"/>
        </a:defRPr>
      </a:lvl5pPr>
      <a:lvl6pPr marL="21717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6pPr>
      <a:lvl7pPr marL="26289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7pPr>
      <a:lvl8pPr marL="30861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8pPr>
      <a:lvl9pPr marL="3543300" indent="-1714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D242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0A27-C437-4360-91BE-B24E9300E233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015A-15EB-49D6-B95A-1B4BECA742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1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8" name="Picture 7" descr="SupVision_PPT-Slide1BG_1-15-14(Blue).jp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1541124"/>
              <a:ext cx="10058400" cy="623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9" name="Picture 8" descr="SupVision_PPT-HorizLogo_Color_1-10-14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281" y="119530"/>
            <a:ext cx="1925045" cy="5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7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7" name="Picture 6" descr="SupVision_PPT-Slide2BG_1-15-14(Blue).jp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0"/>
              <a:ext cx="10058400" cy="65651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chemeClr val="bg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 descr="SupVision_PPT-HorizLogo_White_1-10-14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091" y="5910890"/>
            <a:ext cx="2228273" cy="59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1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7" name="Picture 6" descr="SupVision_PPT-Slide2BG_1-15-14(Blue).jp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0"/>
              <a:ext cx="10058400" cy="65651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chemeClr val="bg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 descr="SupVision_PPT-HorizLogo_White_1-10-14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091" y="5910890"/>
            <a:ext cx="2228273" cy="59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7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7" name="Picture 6" descr="SupVision_PPT-Slide2BG_1-15-14(Blue).jp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0"/>
              <a:ext cx="10058400" cy="65651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chemeClr val="bg1">
                  <a:alpha val="35000"/>
                </a:schemeClr>
              </a:outerShdw>
            </a:effectLst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 descr="SupVision_PPT-HorizLogo_White_1-10-14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091" y="5910890"/>
            <a:ext cx="2228273" cy="59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9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iming>
    <p:tnLst>
      <p:par>
        <p:cTn id="1" dur="indefinite" restart="never" nodeType="tmRoot"/>
      </p:par>
    </p:tnLst>
  </p:timing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8" name="Picture 7" descr="SupVision_PPT-Slide1BG_1-15-14(Blue).jp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1541124"/>
              <a:ext cx="10058400" cy="623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9" name="Picture 8" descr="SupVision_PPT-HorizLogo_Color_1-10-14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281" y="119530"/>
            <a:ext cx="1925045" cy="5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7" name="Picture 6" descr="SupVision_PPT-Slide1BG_1-15-14(Green).jp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1530849"/>
              <a:ext cx="10058400" cy="62415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 descr="SupVision_PPT-HorizLogo_Color_1-10-14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281" y="119530"/>
            <a:ext cx="1925045" cy="5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9144000" cy="6858000"/>
            <a:chOff x="0" y="0"/>
            <a:chExt cx="10058400" cy="7772400"/>
          </a:xfrm>
        </p:grpSpPr>
        <p:pic>
          <p:nvPicPr>
            <p:cNvPr id="8" name="Picture 7" descr="SupVision_PPT-Slide1BG_1-15-14(Blue).jp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0" y="1541124"/>
              <a:ext cx="10058400" cy="623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49505"/>
              <a:endParaRPr lang="en-US" sz="1765" dirty="0">
                <a:solidFill>
                  <a:prstClr val="white"/>
                </a:solidFill>
              </a:endParaRPr>
            </a:p>
          </p:txBody>
        </p:sp>
      </p:grpSp>
      <p:pic>
        <p:nvPicPr>
          <p:cNvPr id="9" name="Picture 8" descr="SupVision_PPT-HorizLogo_Color_1-10-14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281" y="119530"/>
            <a:ext cx="1925045" cy="5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5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403433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75" indent="-302575" algn="l" defTabSz="403433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79" indent="-252146" algn="l" defTabSz="403433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583" indent="-201717" algn="l" defTabSz="403433" rtl="0" eaLnBrk="1" latinLnBrk="0" hangingPunct="1">
        <a:spcBef>
          <a:spcPct val="20000"/>
        </a:spcBef>
        <a:buFont typeface="Arial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16" indent="-201717" algn="l" defTabSz="403433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450" indent="-201717" algn="l" defTabSz="403433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16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750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183" indent="-201717" algn="l" defTabSz="403433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67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1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00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033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466" algn="l" defTabSz="403433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/>
              <a:t>Tax-advantaged savings account </a:t>
            </a:r>
            <a:r>
              <a:rPr lang="en-US" dirty="0"/>
              <a:t>available to employees who are enrolled in a </a:t>
            </a:r>
            <a:r>
              <a:rPr lang="en-US" b="1" dirty="0"/>
              <a:t>qualified high-deductible health plan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Individuals </a:t>
            </a:r>
            <a:r>
              <a:rPr lang="en-US" dirty="0"/>
              <a:t>who are age 55 or older are eligible to make “catch-up” contributions up to $</a:t>
            </a:r>
            <a:r>
              <a:rPr lang="en-US" dirty="0" smtClean="0"/>
              <a:t>1,000</a:t>
            </a:r>
            <a:r>
              <a:rPr lang="en-US" dirty="0"/>
              <a:t>.</a:t>
            </a:r>
            <a:br>
              <a:rPr lang="en-US" dirty="0"/>
            </a:br>
            <a:r>
              <a:rPr lang="en-US" sz="800" dirty="0"/>
              <a:t>  </a:t>
            </a:r>
          </a:p>
          <a:p>
            <a:pPr>
              <a:defRPr/>
            </a:pPr>
            <a:r>
              <a:rPr lang="en-US" dirty="0"/>
              <a:t>The funds contributed to an account through payroll are not subject to federal or state income tax at the time of deposit. </a:t>
            </a:r>
            <a:br>
              <a:rPr lang="en-US" dirty="0"/>
            </a:br>
            <a:endParaRPr lang="en-US" sz="800" dirty="0"/>
          </a:p>
          <a:p>
            <a:pPr>
              <a:defRPr/>
            </a:pPr>
            <a:r>
              <a:rPr lang="en-US" dirty="0"/>
              <a:t>Funds roll over and accumulate year to year if not spent. </a:t>
            </a:r>
            <a:br>
              <a:rPr lang="en-US" dirty="0"/>
            </a:br>
            <a:endParaRPr lang="en-US" sz="800" dirty="0"/>
          </a:p>
          <a:p>
            <a:pPr>
              <a:defRPr/>
            </a:pPr>
            <a:r>
              <a:rPr lang="en-US" dirty="0"/>
              <a:t>HSAs are owned by the individual - it is your savings account</a:t>
            </a:r>
            <a:r>
              <a:rPr lang="en-US" dirty="0" smtClean="0"/>
              <a:t>.</a:t>
            </a:r>
            <a:endParaRPr lang="en-US" dirty="0"/>
          </a:p>
          <a:p>
            <a:pPr>
              <a:defRPr/>
            </a:pPr>
            <a:r>
              <a:rPr lang="en-US" dirty="0"/>
              <a:t>HSA funds may be used to pay for </a:t>
            </a:r>
            <a:r>
              <a:rPr lang="en-US" b="1" dirty="0"/>
              <a:t>qualified medical expenses</a:t>
            </a:r>
            <a:r>
              <a:rPr lang="en-US" dirty="0"/>
              <a:t> at any time without federal tax liability or penalty.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685226"/>
              </p:ext>
            </p:extLst>
          </p:nvPr>
        </p:nvGraphicFramePr>
        <p:xfrm>
          <a:off x="1676400" y="1828800"/>
          <a:ext cx="4114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HSA</a:t>
                      </a:r>
                      <a:r>
                        <a:rPr lang="en-US" baseline="0" dirty="0" smtClean="0"/>
                        <a:t> Contribution Limits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44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44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9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/>
              <a:t>Who is eligible for a Health Savings Account? </a:t>
            </a:r>
            <a:endParaRPr lang="en-US" dirty="0"/>
          </a:p>
          <a:p>
            <a:pPr lvl="1">
              <a:spcAft>
                <a:spcPts val="600"/>
              </a:spcAft>
              <a:defRPr/>
            </a:pPr>
            <a:r>
              <a:rPr lang="en-US" sz="2400" dirty="0"/>
              <a:t>Anyone who is: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Covered by a high deductible health plan (HDHP)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Not covered under another medical plan that is not an HDHP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Not entitled to (eligible for AND enrolled in) Medicare Benefits; </a:t>
            </a:r>
            <a:r>
              <a:rPr lang="en-US" sz="2400" dirty="0" smtClean="0"/>
              <a:t>or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If Eligible for Medicare, must waive Part A, B and D coverage to qualify to contribute to HSA</a:t>
            </a:r>
            <a:endParaRPr lang="en-US" sz="2400" b="1" dirty="0"/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Not eligible to be claimed on another persons tax return. </a:t>
            </a:r>
          </a:p>
        </p:txBody>
      </p:sp>
    </p:spTree>
    <p:extLst>
      <p:ext uri="{BB962C8B-B14F-4D97-AF65-F5344CB8AC3E}">
        <p14:creationId xmlns:p14="http://schemas.microsoft.com/office/powerpoint/2010/main" val="3680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Medical Coverage (HSA – Cont’d)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955675"/>
            <a:ext cx="8229600" cy="5292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200" b="1" dirty="0" smtClean="0"/>
              <a:t>HSA Distribution Rules</a:t>
            </a:r>
          </a:p>
          <a:p>
            <a:pPr lvl="1" eaLnBrk="1" hangingPunct="1"/>
            <a:r>
              <a:rPr lang="en-US" altLang="en-US" sz="2200" dirty="0" smtClean="0"/>
              <a:t>Definition of Dependent Child for purposes of HSA Expenses:</a:t>
            </a:r>
          </a:p>
          <a:p>
            <a:pPr lvl="1" eaLnBrk="1" hangingPunct="1"/>
            <a:endParaRPr lang="en-US" altLang="en-US" sz="2200" dirty="0" smtClean="0"/>
          </a:p>
          <a:p>
            <a:pPr lvl="2"/>
            <a:r>
              <a:rPr lang="en-US" altLang="en-US" sz="2200" dirty="0" smtClean="0"/>
              <a:t>When the child is still a tax-dependent (up to age 19 or, if full-time student, age 24), then the child’s out-of-pocket medical expenses can be paid with your HSA. When your child is no longer a tax-dependent but on your medical insurance plan (through age 26), then your child’s out-of-pocket medical expenses CANNOT be paid with your HSA. </a:t>
            </a:r>
          </a:p>
          <a:p>
            <a:pPr lvl="2"/>
            <a:endParaRPr lang="en-US" altLang="en-US" sz="2200" dirty="0" smtClean="0"/>
          </a:p>
          <a:p>
            <a:pPr lvl="2"/>
            <a:r>
              <a:rPr lang="en-US" altLang="en-US" sz="2200" dirty="0" smtClean="0"/>
              <a:t>In order for a child that no longer meets the definition of dependent to be eligible to claim HSA expenses, they would need to set up their own HSA.</a:t>
            </a:r>
          </a:p>
          <a:p>
            <a:pPr lvl="1" eaLnBrk="1" hangingPunct="1"/>
            <a:endParaRPr lang="en-US" altLang="en-US" sz="2200" dirty="0" smtClean="0"/>
          </a:p>
          <a:p>
            <a:pPr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608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Custom Content - Green Top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7_Custom Design">
  <a:themeElements>
    <a:clrScheme name="UMR pallete">
      <a:dk1>
        <a:srgbClr val="1D2425"/>
      </a:dk1>
      <a:lt1>
        <a:srgbClr val="FFFFFF"/>
      </a:lt1>
      <a:dk2>
        <a:srgbClr val="288437"/>
      </a:dk2>
      <a:lt2>
        <a:srgbClr val="196B51"/>
      </a:lt2>
      <a:accent1>
        <a:srgbClr val="73CB55"/>
      </a:accent1>
      <a:accent2>
        <a:srgbClr val="0A6EA7"/>
      </a:accent2>
      <a:accent3>
        <a:srgbClr val="6D6951"/>
      </a:accent3>
      <a:accent4>
        <a:srgbClr val="A9A37C"/>
      </a:accent4>
      <a:accent5>
        <a:srgbClr val="1F9A9A"/>
      </a:accent5>
      <a:accent6>
        <a:srgbClr val="005A8E"/>
      </a:accent6>
      <a:hlink>
        <a:srgbClr val="8D8450"/>
      </a:hlink>
      <a:folHlink>
        <a:srgbClr val="D6E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1D2425"/>
        </a:dk1>
        <a:lt1>
          <a:srgbClr val="FFFFFF"/>
        </a:lt1>
        <a:dk2>
          <a:srgbClr val="1B7129"/>
        </a:dk2>
        <a:lt2>
          <a:srgbClr val="2C393E"/>
        </a:lt2>
        <a:accent1>
          <a:srgbClr val="88C754"/>
        </a:accent1>
        <a:accent2>
          <a:srgbClr val="00649D"/>
        </a:accent2>
        <a:accent3>
          <a:srgbClr val="FFFFFF"/>
        </a:accent3>
        <a:accent4>
          <a:srgbClr val="171D1E"/>
        </a:accent4>
        <a:accent5>
          <a:srgbClr val="C3E0B3"/>
        </a:accent5>
        <a:accent6>
          <a:srgbClr val="005A8E"/>
        </a:accent6>
        <a:hlink>
          <a:srgbClr val="8D8450"/>
        </a:hlink>
        <a:folHlink>
          <a:srgbClr val="1994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8_Custom Design">
  <a:themeElements>
    <a:clrScheme name="UMR pallete">
      <a:dk1>
        <a:srgbClr val="1D2425"/>
      </a:dk1>
      <a:lt1>
        <a:srgbClr val="FFFFFF"/>
      </a:lt1>
      <a:dk2>
        <a:srgbClr val="288437"/>
      </a:dk2>
      <a:lt2>
        <a:srgbClr val="196B51"/>
      </a:lt2>
      <a:accent1>
        <a:srgbClr val="73CB55"/>
      </a:accent1>
      <a:accent2>
        <a:srgbClr val="0A6EA7"/>
      </a:accent2>
      <a:accent3>
        <a:srgbClr val="6D6951"/>
      </a:accent3>
      <a:accent4>
        <a:srgbClr val="A9A37C"/>
      </a:accent4>
      <a:accent5>
        <a:srgbClr val="1F9A9A"/>
      </a:accent5>
      <a:accent6>
        <a:srgbClr val="005A8E"/>
      </a:accent6>
      <a:hlink>
        <a:srgbClr val="8D8450"/>
      </a:hlink>
      <a:folHlink>
        <a:srgbClr val="D6E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1D2425"/>
        </a:dk1>
        <a:lt1>
          <a:srgbClr val="FFFFFF"/>
        </a:lt1>
        <a:dk2>
          <a:srgbClr val="1B7129"/>
        </a:dk2>
        <a:lt2>
          <a:srgbClr val="2C393E"/>
        </a:lt2>
        <a:accent1>
          <a:srgbClr val="88C754"/>
        </a:accent1>
        <a:accent2>
          <a:srgbClr val="00649D"/>
        </a:accent2>
        <a:accent3>
          <a:srgbClr val="FFFFFF"/>
        </a:accent3>
        <a:accent4>
          <a:srgbClr val="171D1E"/>
        </a:accent4>
        <a:accent5>
          <a:srgbClr val="C3E0B3"/>
        </a:accent5>
        <a:accent6>
          <a:srgbClr val="005A8E"/>
        </a:accent6>
        <a:hlink>
          <a:srgbClr val="8D8450"/>
        </a:hlink>
        <a:folHlink>
          <a:srgbClr val="1994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Content - Blue Top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Content - Blue Bottom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ustom Content - Blue Bottom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Custom Content - Blue Bottom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Custom Content - Blue Top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Custom Content - Green Top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3_Custom Content - Blue Top No Swoo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248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3</vt:i4>
      </vt:variant>
    </vt:vector>
  </HeadingPairs>
  <TitlesOfParts>
    <vt:vector size="21" baseType="lpstr">
      <vt:lpstr>ＭＳ Ｐゴシック</vt:lpstr>
      <vt:lpstr>Arial</vt:lpstr>
      <vt:lpstr>Calibri</vt:lpstr>
      <vt:lpstr>Museo Sans 500</vt:lpstr>
      <vt:lpstr>Office Theme</vt:lpstr>
      <vt:lpstr>Custom Design</vt:lpstr>
      <vt:lpstr>1_Custom Content - Blue Top No Swoosh</vt:lpstr>
      <vt:lpstr>1_Custom Content - Blue Bottom No Swoosh</vt:lpstr>
      <vt:lpstr>2_Custom Content - Blue Bottom No Swoosh</vt:lpstr>
      <vt:lpstr>3_Custom Content - Blue Bottom No Swoosh</vt:lpstr>
      <vt:lpstr>2_Custom Content - Blue Top No Swoosh</vt:lpstr>
      <vt:lpstr>1_Custom Content - Green Top No Swoosh</vt:lpstr>
      <vt:lpstr>3_Custom Content - Blue Top No Swoosh</vt:lpstr>
      <vt:lpstr>2_Custom Content - Green Top No Swoosh</vt:lpstr>
      <vt:lpstr>Blank</vt:lpstr>
      <vt:lpstr>1_Blank</vt:lpstr>
      <vt:lpstr>7_Custom Design</vt:lpstr>
      <vt:lpstr>8_Custom Design</vt:lpstr>
      <vt:lpstr>Health Savings Account</vt:lpstr>
      <vt:lpstr>Health Savings Account</vt:lpstr>
      <vt:lpstr>Medical Coverage (HSA – Cont’d)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Workers’ Compensation</dc:title>
  <dc:creator>Margaret Bastick</dc:creator>
  <cp:keywords>Version1;7.9.14</cp:keywords>
  <cp:lastModifiedBy>Lien, Emelia</cp:lastModifiedBy>
  <cp:revision>257</cp:revision>
  <cp:lastPrinted>2018-10-18T03:56:26Z</cp:lastPrinted>
  <dcterms:created xsi:type="dcterms:W3CDTF">2014-07-09T19:56:03Z</dcterms:created>
  <dcterms:modified xsi:type="dcterms:W3CDTF">2020-01-15T15:22:37Z</dcterms:modified>
</cp:coreProperties>
</file>